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1" r:id="rId4"/>
    <p:sldId id="258" r:id="rId5"/>
    <p:sldId id="262" r:id="rId6"/>
    <p:sldId id="259" r:id="rId7"/>
    <p:sldId id="263" r:id="rId8"/>
    <p:sldId id="260"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8ED3E-754B-4243-892D-541F1B23224D}"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34CDC-0F20-494B-9B7A-985931879B59}" type="slidenum">
              <a:rPr lang="en-US" smtClean="0"/>
              <a:t>‹#›</a:t>
            </a:fld>
            <a:endParaRPr lang="en-US"/>
          </a:p>
        </p:txBody>
      </p:sp>
    </p:spTree>
    <p:extLst>
      <p:ext uri="{BB962C8B-B14F-4D97-AF65-F5344CB8AC3E}">
        <p14:creationId xmlns:p14="http://schemas.microsoft.com/office/powerpoint/2010/main" val="48229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96299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2974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3600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42504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42399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89031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1F5E7-BB0E-459F-9C9C-EB90AE6055F7}"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5306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1F5E7-BB0E-459F-9C9C-EB90AE6055F7}"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87610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1F5E7-BB0E-459F-9C9C-EB90AE6055F7}"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48761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0543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20336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1F5E7-BB0E-459F-9C9C-EB90AE6055F7}" type="datetimeFigureOut">
              <a:rPr lang="en-US" smtClean="0"/>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C1259-0D31-4463-8B1F-CBEEEBA8E61D}" type="slidenum">
              <a:rPr lang="en-US" smtClean="0"/>
              <a:t>‹#›</a:t>
            </a:fld>
            <a:endParaRPr lang="en-US"/>
          </a:p>
        </p:txBody>
      </p:sp>
    </p:spTree>
    <p:extLst>
      <p:ext uri="{BB962C8B-B14F-4D97-AF65-F5344CB8AC3E}">
        <p14:creationId xmlns:p14="http://schemas.microsoft.com/office/powerpoint/2010/main" val="24973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2.bp.blogspot.com/-gPTwJW0xoCg/TngTbfnaKDI/AAAAAAAAA0c/EEbTj0-1hoA/s1600/candy+cane.jpg.pn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381000" y="1767005"/>
            <a:ext cx="5486400" cy="2400657"/>
          </a:xfrm>
          <a:prstGeom prst="rect">
            <a:avLst/>
          </a:prstGeom>
          <a:noFill/>
        </p:spPr>
        <p:txBody>
          <a:bodyPr wrap="square" rtlCol="0">
            <a:spAutoFit/>
          </a:bodyPr>
          <a:lstStyle/>
          <a:p>
            <a:r>
              <a:rPr lang="en-US" sz="3000" dirty="0" smtClean="0">
                <a:latin typeface="Berlin Sans FB Demi" pitchFamily="34" charset="0"/>
              </a:rPr>
              <a:t>Ms. Stewart runs a Christmas Tree Farm.  There are </a:t>
            </a:r>
            <a:r>
              <a:rPr lang="en-US" sz="3000" dirty="0">
                <a:latin typeface="Berlin Sans FB Demi" pitchFamily="34" charset="0"/>
              </a:rPr>
              <a:t>5</a:t>
            </a:r>
            <a:r>
              <a:rPr lang="en-US" sz="3000" dirty="0" smtClean="0">
                <a:latin typeface="Berlin Sans FB Demi" pitchFamily="34" charset="0"/>
              </a:rPr>
              <a:t> trees in a row.  There are four rows.  How many trees are there at Ms. Stewart’s farm?</a:t>
            </a:r>
            <a:endParaRPr lang="en-US" sz="3000" dirty="0">
              <a:latin typeface="Berlin Sans FB Demi" pitchFamily="34" charset="0"/>
            </a:endParaRPr>
          </a:p>
        </p:txBody>
      </p:sp>
      <p:pic>
        <p:nvPicPr>
          <p:cNvPr id="1036" name="Picture 12" descr="http://babylonbaroque.files.wordpress.com/2010/12/800px-christmas_tree_farm_ia.jpg"/>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a:stretch/>
        </p:blipFill>
        <p:spPr bwMode="auto">
          <a:xfrm>
            <a:off x="5913664" y="2128835"/>
            <a:ext cx="2973613" cy="260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75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581400" y="1600200"/>
            <a:ext cx="4953000" cy="3862596"/>
          </a:xfrm>
          <a:prstGeom prst="rect">
            <a:avLst/>
          </a:prstGeom>
          <a:noFill/>
        </p:spPr>
        <p:txBody>
          <a:bodyPr wrap="square" rtlCol="0">
            <a:spAutoFit/>
          </a:bodyPr>
          <a:lstStyle/>
          <a:p>
            <a:r>
              <a:rPr lang="en-US" sz="3500" b="1" dirty="0" smtClean="0"/>
              <a:t>Ms. </a:t>
            </a:r>
            <a:r>
              <a:rPr lang="en-US" sz="3500" b="1" dirty="0" smtClean="0"/>
              <a:t>Addison</a:t>
            </a:r>
            <a:r>
              <a:rPr lang="en-US" sz="3500" b="1" dirty="0" smtClean="0"/>
              <a:t>’s </a:t>
            </a:r>
            <a:r>
              <a:rPr lang="en-US" sz="3500" b="1" dirty="0" smtClean="0"/>
              <a:t>class built </a:t>
            </a:r>
            <a:r>
              <a:rPr lang="en-US" sz="3500" b="1" dirty="0" smtClean="0"/>
              <a:t>12</a:t>
            </a:r>
            <a:r>
              <a:rPr lang="en-US" sz="3500" b="1" dirty="0" smtClean="0"/>
              <a:t> </a:t>
            </a:r>
            <a:r>
              <a:rPr lang="en-US" sz="3500" b="1" dirty="0" smtClean="0"/>
              <a:t>snowmen during recess on </a:t>
            </a:r>
            <a:r>
              <a:rPr lang="en-US" sz="3500" b="1" dirty="0" smtClean="0"/>
              <a:t>Monday. 4 melted on </a:t>
            </a:r>
            <a:r>
              <a:rPr lang="en-US" sz="3500" b="1" dirty="0" smtClean="0"/>
              <a:t>Tuesday, and </a:t>
            </a:r>
            <a:r>
              <a:rPr lang="en-US" sz="3500" b="1" dirty="0"/>
              <a:t>3</a:t>
            </a:r>
            <a:r>
              <a:rPr lang="en-US" sz="3500" b="1" dirty="0" smtClean="0"/>
              <a:t> melted on </a:t>
            </a:r>
            <a:r>
              <a:rPr lang="en-US" sz="3500" b="1" dirty="0" smtClean="0"/>
              <a:t>Wednesday.  How many snowmen </a:t>
            </a:r>
            <a:r>
              <a:rPr lang="en-US" sz="3500" b="1" smtClean="0"/>
              <a:t>were left</a:t>
            </a:r>
            <a:r>
              <a:rPr lang="en-US" sz="3500" b="1" smtClean="0"/>
              <a:t>?  </a:t>
            </a:r>
            <a:endParaRPr lang="en-US" sz="3500" b="1" dirty="0"/>
          </a:p>
        </p:txBody>
      </p:sp>
      <p:pic>
        <p:nvPicPr>
          <p:cNvPr id="7172" name="Picture 4" descr="http://t1.gstatic.com/images?q=tbn:ANd9GcSR4iqJGGGp59sTeaiT-bbYUZj-romt8PC9rGMZOxE6BAmLmeErknm_Am0E:www.clipsahoy.com/clipart3/as55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0924"/>
            <a:ext cx="2286000" cy="329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809999" y="1752600"/>
            <a:ext cx="5050971" cy="2785378"/>
          </a:xfrm>
          <a:prstGeom prst="rect">
            <a:avLst/>
          </a:prstGeom>
          <a:noFill/>
        </p:spPr>
        <p:txBody>
          <a:bodyPr wrap="square" rtlCol="0">
            <a:spAutoFit/>
          </a:bodyPr>
          <a:lstStyle/>
          <a:p>
            <a:r>
              <a:rPr lang="en-US" sz="2500" dirty="0" smtClean="0">
                <a:latin typeface="Arial Unicode MS" panose="020B0604020202020204" pitchFamily="34" charset="-128"/>
                <a:ea typeface="Arial Unicode MS" panose="020B0604020202020204" pitchFamily="34" charset="-128"/>
                <a:cs typeface="Arial Unicode MS" panose="020B0604020202020204" pitchFamily="34" charset="-128"/>
              </a:rPr>
              <a:t>The snow has finally landed in Stockbridge, GA.  The children are so excited to make snowmen.  Each snowman must be made using three balls of snow.  How many balls would it take to make 6 snowmen?</a:t>
            </a:r>
            <a:endParaRPr lang="en-US" sz="2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130" name="Picture 10" descr="http://t1.gstatic.com/images?q=tbn:ANd9GcTTEk1NjAujKjqBUij9UiO-K7pvkKXwDgUyhLV_mLGcbBrEK3WD:www.acclaimclipart.com/free_clipart_images/african_american_kids_or_black_children_building_a_snowman_in_winter_with_stick_arms_carrot_nose_and_a_wool_cap_0515-0912-1115-3712_SMU.jpg"/>
          <p:cNvPicPr>
            <a:picLocks noChangeAspect="1" noChangeArrowheads="1"/>
          </p:cNvPicPr>
          <p:nvPr/>
        </p:nvPicPr>
        <p:blipFill rotWithShape="1">
          <a:blip r:embed="rId3">
            <a:extLst>
              <a:ext uri="{28A0092B-C50C-407E-A947-70E740481C1C}">
                <a14:useLocalDpi xmlns:a14="http://schemas.microsoft.com/office/drawing/2010/main" val="0"/>
              </a:ext>
            </a:extLst>
          </a:blip>
          <a:srcRect t="23921"/>
          <a:stretch/>
        </p:blipFill>
        <p:spPr bwMode="auto">
          <a:xfrm>
            <a:off x="228599" y="2232394"/>
            <a:ext cx="3276602" cy="279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81000" y="1828800"/>
            <a:ext cx="4876800" cy="3323987"/>
          </a:xfrm>
          <a:prstGeom prst="rect">
            <a:avLst/>
          </a:prstGeom>
          <a:noFill/>
        </p:spPr>
        <p:txBody>
          <a:bodyPr wrap="square" rtlCol="0">
            <a:spAutoFit/>
          </a:bodyPr>
          <a:lstStyle/>
          <a:p>
            <a:r>
              <a:rPr lang="en-US" sz="3500" b="1" dirty="0" smtClean="0"/>
              <a:t>The stable door is closed and all you can see is legs under the door.  If you see 12 legs, how many reindeer and elves could be in the stable?  </a:t>
            </a:r>
            <a:endParaRPr lang="en-US" sz="3500" b="1" dirty="0"/>
          </a:p>
        </p:txBody>
      </p:sp>
      <p:pic>
        <p:nvPicPr>
          <p:cNvPr id="10255" name="Picture 15" descr="C:\Documents and Settings\heather.cloud\Local Settings\Temporary Internet Files\Content.IE5\DQFZLLEH\MC900022946[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73"/>
          <a:stretch/>
        </p:blipFill>
        <p:spPr bwMode="auto">
          <a:xfrm>
            <a:off x="5535386" y="1828800"/>
            <a:ext cx="3303814" cy="304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971800" y="1574355"/>
            <a:ext cx="5867400" cy="2015936"/>
          </a:xfrm>
          <a:prstGeom prst="rect">
            <a:avLst/>
          </a:prstGeom>
          <a:noFill/>
        </p:spPr>
        <p:txBody>
          <a:bodyPr wrap="square" rtlCol="0">
            <a:spAutoFit/>
          </a:bodyPr>
          <a:lstStyle/>
          <a:p>
            <a:r>
              <a:rPr lang="en-US" sz="2500" dirty="0" smtClean="0">
                <a:latin typeface="Arial Unicode MS" panose="020B0604020202020204" pitchFamily="34" charset="-128"/>
                <a:ea typeface="Arial Unicode MS" panose="020B0604020202020204" pitchFamily="34" charset="-128"/>
                <a:cs typeface="Arial Unicode MS" panose="020B0604020202020204" pitchFamily="34" charset="-128"/>
              </a:rPr>
              <a:t>Ms. Cooper decided to make gingerbread cookies for some teachers at SES.  How many arms and legs are there on 6 gingerbread cookies?  Draw a picture to prove your answer.</a:t>
            </a:r>
            <a:endParaRPr lang="en-US" sz="2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098" name="Picture 2" descr="http://bioweb.uwlax.edu/bio203/s2009/may_magg/MCj04397660000%5b1%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0163"/>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603563" y="1485584"/>
            <a:ext cx="6486525" cy="3416320"/>
          </a:xfrm>
          <a:prstGeom prst="rect">
            <a:avLst/>
          </a:prstGeom>
          <a:noFill/>
        </p:spPr>
        <p:txBody>
          <a:bodyPr wrap="square" rtlCol="0">
            <a:spAutoFit/>
          </a:bodyPr>
          <a:lstStyle/>
          <a:p>
            <a:r>
              <a:rPr lang="en-US" sz="2400" dirty="0" smtClean="0">
                <a:latin typeface="CG Times" pitchFamily="18" charset="0"/>
              </a:rPr>
              <a:t>Ms. Parker loves to hang candy canes around the house. On the first day, she hung 2 candy canes.   On the second day, she hung 4 candy canes.   On the third day, she hung 6 candy canes.  How many candy canes will she hang on the 5</a:t>
            </a:r>
            <a:r>
              <a:rPr lang="en-US" sz="2400" baseline="30000" dirty="0" smtClean="0">
                <a:latin typeface="CG Times" pitchFamily="18" charset="0"/>
              </a:rPr>
              <a:t>th</a:t>
            </a:r>
            <a:r>
              <a:rPr lang="en-US" sz="2400" dirty="0" smtClean="0">
                <a:latin typeface="CG Times" pitchFamily="18" charset="0"/>
              </a:rPr>
              <a:t> day?  Hint: Figure out the number pattern!</a:t>
            </a:r>
          </a:p>
          <a:p>
            <a:endParaRPr lang="en-US" sz="2400" dirty="0">
              <a:latin typeface="CG Times" pitchFamily="18" charset="0"/>
            </a:endParaRPr>
          </a:p>
          <a:p>
            <a:r>
              <a:rPr lang="en-US" sz="2400" dirty="0" smtClean="0">
                <a:latin typeface="CG Times" pitchFamily="18" charset="0"/>
              </a:rPr>
              <a:t>Challenge!  How many candy canes did she hang in all over the 5 days?</a:t>
            </a:r>
            <a:endParaRPr lang="en-US" sz="2400" dirty="0">
              <a:latin typeface="CG Times" pitchFamily="18" charset="0"/>
            </a:endParaRPr>
          </a:p>
        </p:txBody>
      </p:sp>
      <p:pic>
        <p:nvPicPr>
          <p:cNvPr id="9220" name="Picture 4" descr="http://2.bp.blogspot.com/-gPTwJW0xoCg/TngTbfnaKDI/AAAAAAAAA0c/EEbTj0-1hoA/s320/candy%2Bcane.jp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1899557"/>
            <a:ext cx="17430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436776" y="1512360"/>
            <a:ext cx="5105400" cy="3170099"/>
          </a:xfrm>
          <a:prstGeom prst="rect">
            <a:avLst/>
          </a:prstGeom>
          <a:noFill/>
        </p:spPr>
        <p:txBody>
          <a:bodyPr wrap="square" rtlCol="0">
            <a:spAutoFit/>
          </a:bodyPr>
          <a:lstStyle/>
          <a:p>
            <a:r>
              <a:rPr lang="en-US" sz="4000" b="1" dirty="0" smtClean="0">
                <a:latin typeface="Colonna MT" pitchFamily="82" charset="0"/>
              </a:rPr>
              <a:t>Ms. Booker helps </a:t>
            </a:r>
            <a:r>
              <a:rPr lang="en-US" sz="4000" b="1" dirty="0" err="1" smtClean="0">
                <a:latin typeface="Colonna MT" pitchFamily="82" charset="0"/>
              </a:rPr>
              <a:t>Chippy</a:t>
            </a:r>
            <a:r>
              <a:rPr lang="en-US" sz="4000" b="1" dirty="0" smtClean="0">
                <a:latin typeface="Colonna MT" pitchFamily="82" charset="0"/>
              </a:rPr>
              <a:t> </a:t>
            </a:r>
            <a:r>
              <a:rPr lang="en-US" sz="4000" b="1" dirty="0" smtClean="0">
                <a:latin typeface="Colonna MT" pitchFamily="82" charset="0"/>
              </a:rPr>
              <a:t>the Elf </a:t>
            </a:r>
            <a:r>
              <a:rPr lang="en-US" sz="4000" b="1" dirty="0" smtClean="0">
                <a:latin typeface="Colonna MT" pitchFamily="82" charset="0"/>
              </a:rPr>
              <a:t>make </a:t>
            </a:r>
            <a:r>
              <a:rPr lang="en-US" sz="4000" b="1" dirty="0" smtClean="0">
                <a:latin typeface="Colonna MT" pitchFamily="82" charset="0"/>
              </a:rPr>
              <a:t>2</a:t>
            </a:r>
            <a:r>
              <a:rPr lang="en-US" sz="4000" b="1" dirty="0" smtClean="0">
                <a:latin typeface="Colonna MT" pitchFamily="82" charset="0"/>
              </a:rPr>
              <a:t> </a:t>
            </a:r>
            <a:r>
              <a:rPr lang="en-US" sz="4000" b="1" dirty="0" smtClean="0">
                <a:latin typeface="Colonna MT" pitchFamily="82" charset="0"/>
              </a:rPr>
              <a:t>toys a day.  How many toys will he make </a:t>
            </a:r>
            <a:r>
              <a:rPr lang="en-US" sz="4000" b="1" dirty="0" smtClean="0">
                <a:latin typeface="Colonna MT" pitchFamily="82" charset="0"/>
              </a:rPr>
              <a:t>7 days</a:t>
            </a:r>
            <a:r>
              <a:rPr lang="en-US" sz="4000" b="1" dirty="0" smtClean="0">
                <a:latin typeface="Colonna MT" pitchFamily="82" charset="0"/>
              </a:rPr>
              <a:t>?</a:t>
            </a:r>
            <a:endParaRPr lang="en-US" sz="4000" b="1" dirty="0">
              <a:latin typeface="Colonna MT" pitchFamily="82" charset="0"/>
            </a:endParaRPr>
          </a:p>
        </p:txBody>
      </p:sp>
      <p:pic>
        <p:nvPicPr>
          <p:cNvPr id="3073" name="Picture 1" descr="MC90014089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8200" y="1840320"/>
            <a:ext cx="2362200" cy="31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76200" y="1767004"/>
            <a:ext cx="5429250" cy="2400657"/>
          </a:xfrm>
          <a:prstGeom prst="rect">
            <a:avLst/>
          </a:prstGeom>
          <a:noFill/>
        </p:spPr>
        <p:txBody>
          <a:bodyPr wrap="square" rtlCol="0">
            <a:spAutoFit/>
          </a:bodyPr>
          <a:lstStyle/>
          <a:p>
            <a:pPr algn="ctr"/>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Ms. Collins</a:t>
            </a:r>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has 4 bags of candy.  Each bag has </a:t>
            </a:r>
            <a:r>
              <a:rPr lang="en-US" sz="3000" dirty="0">
                <a:latin typeface="Arial Unicode MS" panose="020B0604020202020204" pitchFamily="34" charset="-128"/>
                <a:ea typeface="Arial Unicode MS" panose="020B0604020202020204" pitchFamily="34" charset="-128"/>
                <a:cs typeface="Arial Unicode MS" panose="020B0604020202020204" pitchFamily="34" charset="-128"/>
              </a:rPr>
              <a:t>5</a:t>
            </a:r>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pieces.   How much candy does he have</a:t>
            </a:r>
            <a:r>
              <a:rPr lang="en-US" sz="3000" dirty="0" smtClean="0">
                <a:latin typeface="Arial Unicode MS" panose="020B0604020202020204" pitchFamily="34" charset="-128"/>
                <a:ea typeface="Arial Unicode MS" panose="020B0604020202020204" pitchFamily="34" charset="-128"/>
                <a:cs typeface="Arial Unicode MS" panose="020B0604020202020204" pitchFamily="34" charset="-128"/>
              </a:rPr>
              <a:t>?  Draw a pictures to prove your thinking.</a:t>
            </a:r>
            <a:endParaRPr lang="en-US"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194" name="Picture 2" descr="http://www.candywarehouse.com/assets/item/regular/image-130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40" l="0" r="100000"/>
                    </a14:imgEffect>
                  </a14:imgLayer>
                </a14:imgProps>
              </a:ext>
              <a:ext uri="{28A0092B-C50C-407E-A947-70E740481C1C}">
                <a14:useLocalDpi xmlns:a14="http://schemas.microsoft.com/office/drawing/2010/main" val="0"/>
              </a:ext>
            </a:extLst>
          </a:blip>
          <a:srcRect/>
          <a:stretch>
            <a:fillRect/>
          </a:stretch>
        </p:blipFill>
        <p:spPr bwMode="auto">
          <a:xfrm>
            <a:off x="5172740" y="1866039"/>
            <a:ext cx="3428557" cy="326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29499"/>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32" name="Picture 8" descr="http://rookery2.viary.com/storagev12/664500/664745_d535_625x62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8600" y="1071334"/>
            <a:ext cx="4065486"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1524000" y="1286657"/>
            <a:ext cx="1066800" cy="79003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753113" y="2233598"/>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806646" y="3997601"/>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381550" y="2755009"/>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998281" y="3323790"/>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698239" y="2773074"/>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189151" y="3938798"/>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304039" y="3224755"/>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572496" y="2758911"/>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231478" y="217479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973243" y="3365418"/>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152512" y="3320435"/>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3288748" y="399424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556186" y="399424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814421" y="3981301"/>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717345" y="3379236"/>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946192" y="4040101"/>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210314" y="4010496"/>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507370" y="4044169"/>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210313" y="2831874"/>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593584" y="3379237"/>
            <a:ext cx="284898" cy="362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0" y="1681676"/>
            <a:ext cx="5105400" cy="3323987"/>
          </a:xfrm>
          <a:prstGeom prst="rect">
            <a:avLst/>
          </a:prstGeom>
          <a:noFill/>
        </p:spPr>
        <p:txBody>
          <a:bodyPr wrap="square" rtlCol="0">
            <a:spAutoFit/>
          </a:bodyPr>
          <a:lstStyle/>
          <a:p>
            <a:r>
              <a:rPr lang="en-US" sz="3000" b="1" dirty="0" smtClean="0">
                <a:latin typeface="Arial" panose="020B0604020202020204" pitchFamily="34" charset="0"/>
                <a:cs typeface="Arial" panose="020B0604020202020204" pitchFamily="34" charset="0"/>
              </a:rPr>
              <a:t>Ms. Blakely needs help decorating the bottom row of the tree.  </a:t>
            </a:r>
            <a:r>
              <a:rPr lang="en-US" sz="3000" b="1" dirty="0" smtClean="0">
                <a:latin typeface="Arial" panose="020B0604020202020204" pitchFamily="34" charset="0"/>
                <a:cs typeface="Arial" panose="020B0604020202020204" pitchFamily="34" charset="0"/>
              </a:rPr>
              <a:t>Follow the pattern to draw  </a:t>
            </a:r>
            <a:r>
              <a:rPr lang="en-US" sz="3000" b="1" dirty="0" smtClean="0">
                <a:latin typeface="Arial" panose="020B0604020202020204" pitchFamily="34" charset="0"/>
                <a:cs typeface="Arial" panose="020B0604020202020204" pitchFamily="34" charset="0"/>
              </a:rPr>
              <a:t>a picture to show what the bottom row will look like.  </a:t>
            </a:r>
            <a:r>
              <a:rPr lang="en-US" sz="3000" b="1" dirty="0" smtClean="0">
                <a:latin typeface="Arial" panose="020B0604020202020204" pitchFamily="34" charset="0"/>
                <a:cs typeface="Arial" panose="020B0604020202020204" pitchFamily="34" charset="0"/>
              </a:rPr>
              <a:t>Explain your picture and thinking.</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1905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228600" y="1600200"/>
            <a:ext cx="8610600" cy="3108543"/>
          </a:xfrm>
          <a:prstGeom prst="rect">
            <a:avLst/>
          </a:prstGeom>
          <a:noFill/>
        </p:spPr>
        <p:txBody>
          <a:bodyPr wrap="square" rtlCol="0">
            <a:spAutoFit/>
          </a:bodyPr>
          <a:lstStyle/>
          <a:p>
            <a:pPr algn="ctr"/>
            <a:r>
              <a:rPr lang="en-US" sz="2800" b="1" dirty="0" smtClean="0">
                <a:latin typeface="Kristen ITC" pitchFamily="66" charset="0"/>
              </a:rPr>
              <a:t>Count the snowmen at the bottom of this page.  </a:t>
            </a:r>
          </a:p>
          <a:p>
            <a:pPr algn="ctr"/>
            <a:endParaRPr lang="en-US" sz="2800" b="1" dirty="0" smtClean="0">
              <a:latin typeface="Kristen ITC" pitchFamily="66" charset="0"/>
            </a:endParaRPr>
          </a:p>
          <a:p>
            <a:pPr marL="514350" indent="-514350">
              <a:buAutoNum type="arabicPeriod"/>
            </a:pPr>
            <a:r>
              <a:rPr lang="en-US" sz="2800" b="1" dirty="0" smtClean="0">
                <a:latin typeface="Kristen ITC" pitchFamily="66" charset="0"/>
              </a:rPr>
              <a:t>If you added another row </a:t>
            </a:r>
            <a:r>
              <a:rPr lang="en-US" sz="2800" b="1" dirty="0" smtClean="0">
                <a:latin typeface="Kristen ITC" pitchFamily="66" charset="0"/>
              </a:rPr>
              <a:t>with 5 more</a:t>
            </a:r>
            <a:r>
              <a:rPr lang="en-US" sz="2800" b="1" dirty="0" smtClean="0">
                <a:latin typeface="Kristen ITC" pitchFamily="66" charset="0"/>
              </a:rPr>
              <a:t>, </a:t>
            </a:r>
            <a:r>
              <a:rPr lang="en-US" sz="2800" b="1" dirty="0" smtClean="0">
                <a:latin typeface="Kristen ITC" pitchFamily="66" charset="0"/>
              </a:rPr>
              <a:t>how many would there be in all?</a:t>
            </a:r>
          </a:p>
          <a:p>
            <a:pPr marL="514350" indent="-514350">
              <a:buAutoNum type="arabicPeriod"/>
            </a:pPr>
            <a:r>
              <a:rPr lang="en-US" sz="2800" b="1" dirty="0" smtClean="0">
                <a:latin typeface="Kristen ITC" pitchFamily="66" charset="0"/>
              </a:rPr>
              <a:t>How many tens and ones?</a:t>
            </a:r>
          </a:p>
          <a:p>
            <a:pPr marL="514350" indent="-514350">
              <a:buAutoNum type="arabicPeriod"/>
            </a:pPr>
            <a:r>
              <a:rPr lang="en-US" sz="2800" b="1" dirty="0" smtClean="0">
                <a:latin typeface="Kristen ITC" pitchFamily="66" charset="0"/>
              </a:rPr>
              <a:t>What would be ten more?</a:t>
            </a:r>
          </a:p>
          <a:p>
            <a:pPr marL="514350" indent="-514350">
              <a:buAutoNum type="arabicPeriod"/>
            </a:pPr>
            <a:r>
              <a:rPr lang="en-US" sz="2800" b="1" dirty="0" smtClean="0">
                <a:latin typeface="Kristen ITC" pitchFamily="66" charset="0"/>
              </a:rPr>
              <a:t>What would be ten less? </a:t>
            </a:r>
            <a:endParaRPr lang="en-US" sz="2800" b="1" dirty="0">
              <a:latin typeface="Kristen ITC" pitchFamily="66" charset="0"/>
            </a:endParaRPr>
          </a:p>
        </p:txBody>
      </p:sp>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414</Words>
  <Application>Microsoft Office PowerPoint</Application>
  <PresentationFormat>On-screen Show (4:3)</PresentationFormat>
  <Paragraphs>27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Unicode MS</vt:lpstr>
      <vt:lpstr>Berlin Sans FB Demi</vt:lpstr>
      <vt:lpstr>Calibri</vt:lpstr>
      <vt:lpstr>CG Times</vt:lpstr>
      <vt:lpstr>Colonna MT</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Henry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Cloud</dc:creator>
  <cp:lastModifiedBy>Holmes, Beatrice</cp:lastModifiedBy>
  <cp:revision>27</cp:revision>
  <dcterms:created xsi:type="dcterms:W3CDTF">2012-12-07T12:22:49Z</dcterms:created>
  <dcterms:modified xsi:type="dcterms:W3CDTF">2017-12-01T20:15:45Z</dcterms:modified>
</cp:coreProperties>
</file>